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3" r:id="rId10"/>
    <p:sldId id="266" r:id="rId11"/>
    <p:sldId id="267" r:id="rId12"/>
    <p:sldId id="268"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0C2888B7-7E22-417A-89BC-ADC62547151D}" type="datetimeFigureOut">
              <a:rPr lang="tr-TR" smtClean="0"/>
              <a:t>22.03.2017</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59CC226B-FB4A-47A1-B2F8-85D2902AE077}"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0C2888B7-7E22-417A-89BC-ADC62547151D}" type="datetimeFigureOut">
              <a:rPr lang="tr-TR" smtClean="0"/>
              <a:t>22.03.2017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9CC226B-FB4A-47A1-B2F8-85D2902AE07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0C2888B7-7E22-417A-89BC-ADC62547151D}" type="datetimeFigureOut">
              <a:rPr lang="tr-TR" smtClean="0"/>
              <a:t>22.03.2017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9CC226B-FB4A-47A1-B2F8-85D2902AE07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0C2888B7-7E22-417A-89BC-ADC62547151D}" type="datetimeFigureOut">
              <a:rPr lang="tr-TR" smtClean="0"/>
              <a:t>22.03.2017</a:t>
            </a:fld>
            <a:endParaRPr lang="tr-TR"/>
          </a:p>
        </p:txBody>
      </p:sp>
      <p:sp>
        <p:nvSpPr>
          <p:cNvPr id="9" name="Slayt Numarası Yer Tutucusu 8"/>
          <p:cNvSpPr>
            <a:spLocks noGrp="1"/>
          </p:cNvSpPr>
          <p:nvPr>
            <p:ph type="sldNum" sz="quarter" idx="15"/>
          </p:nvPr>
        </p:nvSpPr>
        <p:spPr/>
        <p:txBody>
          <a:bodyPr rtlCol="0"/>
          <a:lstStyle/>
          <a:p>
            <a:fld id="{59CC226B-FB4A-47A1-B2F8-85D2902AE077}"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0C2888B7-7E22-417A-89BC-ADC62547151D}" type="datetimeFigureOut">
              <a:rPr lang="tr-TR" smtClean="0"/>
              <a:t>22.03.2017</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59CC226B-FB4A-47A1-B2F8-85D2902AE077}"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0C2888B7-7E22-417A-89BC-ADC62547151D}" type="datetimeFigureOut">
              <a:rPr lang="tr-TR" smtClean="0"/>
              <a:t>22.03.2017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9CC226B-FB4A-47A1-B2F8-85D2902AE077}"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0C2888B7-7E22-417A-89BC-ADC62547151D}" type="datetimeFigureOut">
              <a:rPr lang="tr-TR" smtClean="0"/>
              <a:t>22.03.2017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9CC226B-FB4A-47A1-B2F8-85D2902AE077}"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0C2888B7-7E22-417A-89BC-ADC62547151D}" type="datetimeFigureOut">
              <a:rPr lang="tr-TR" smtClean="0"/>
              <a:t>22.03.2017</a:t>
            </a:fld>
            <a:endParaRPr lang="tr-TR"/>
          </a:p>
        </p:txBody>
      </p:sp>
      <p:sp>
        <p:nvSpPr>
          <p:cNvPr id="7" name="Slayt Numarası Yer Tutucusu 6"/>
          <p:cNvSpPr>
            <a:spLocks noGrp="1"/>
          </p:cNvSpPr>
          <p:nvPr>
            <p:ph type="sldNum" sz="quarter" idx="11"/>
          </p:nvPr>
        </p:nvSpPr>
        <p:spPr/>
        <p:txBody>
          <a:bodyPr rtlCol="0"/>
          <a:lstStyle/>
          <a:p>
            <a:fld id="{59CC226B-FB4A-47A1-B2F8-85D2902AE077}"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C2888B7-7E22-417A-89BC-ADC62547151D}" type="datetimeFigureOut">
              <a:rPr lang="tr-TR" smtClean="0"/>
              <a:t>22.03.2017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9CC226B-FB4A-47A1-B2F8-85D2902AE07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0C2888B7-7E22-417A-89BC-ADC62547151D}" type="datetimeFigureOut">
              <a:rPr lang="tr-TR" smtClean="0"/>
              <a:t>22.03.2017</a:t>
            </a:fld>
            <a:endParaRPr lang="tr-TR"/>
          </a:p>
        </p:txBody>
      </p:sp>
      <p:sp>
        <p:nvSpPr>
          <p:cNvPr id="22" name="Slayt Numarası Yer Tutucusu 21"/>
          <p:cNvSpPr>
            <a:spLocks noGrp="1"/>
          </p:cNvSpPr>
          <p:nvPr>
            <p:ph type="sldNum" sz="quarter" idx="15"/>
          </p:nvPr>
        </p:nvSpPr>
        <p:spPr/>
        <p:txBody>
          <a:bodyPr rtlCol="0"/>
          <a:lstStyle/>
          <a:p>
            <a:fld id="{59CC226B-FB4A-47A1-B2F8-85D2902AE077}"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0C2888B7-7E22-417A-89BC-ADC62547151D}" type="datetimeFigureOut">
              <a:rPr lang="tr-TR" smtClean="0"/>
              <a:t>22.03.2017</a:t>
            </a:fld>
            <a:endParaRPr lang="tr-TR"/>
          </a:p>
        </p:txBody>
      </p:sp>
      <p:sp>
        <p:nvSpPr>
          <p:cNvPr id="18" name="Slayt Numarası Yer Tutucusu 17"/>
          <p:cNvSpPr>
            <a:spLocks noGrp="1"/>
          </p:cNvSpPr>
          <p:nvPr>
            <p:ph type="sldNum" sz="quarter" idx="11"/>
          </p:nvPr>
        </p:nvSpPr>
        <p:spPr/>
        <p:txBody>
          <a:bodyPr rtlCol="0"/>
          <a:lstStyle/>
          <a:p>
            <a:fld id="{59CC226B-FB4A-47A1-B2F8-85D2902AE077}"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C2888B7-7E22-417A-89BC-ADC62547151D}" type="datetimeFigureOut">
              <a:rPr lang="tr-TR" smtClean="0"/>
              <a:t>22.03.2017</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9CC226B-FB4A-47A1-B2F8-85D2902AE07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3105835"/>
            <a:ext cx="4572000" cy="2123658"/>
          </a:xfrm>
          <a:prstGeom prst="rect">
            <a:avLst/>
          </a:prstGeom>
        </p:spPr>
        <p:txBody>
          <a:bodyPr>
            <a:spAutoFit/>
          </a:bodyPr>
          <a:lstStyle/>
          <a:p>
            <a:r>
              <a:rPr lang="tr-TR" sz="6600" b="1" dirty="0" smtClean="0">
                <a:solidFill>
                  <a:schemeClr val="accent1">
                    <a:lumMod val="75000"/>
                  </a:schemeClr>
                </a:solidFill>
                <a:latin typeface="Comic Sans MS" panose="030F0702030302020204" pitchFamily="66" charset="0"/>
              </a:rPr>
              <a:t>MESLEK SEÇİMİ</a:t>
            </a:r>
            <a:endParaRPr lang="tr-TR" sz="6600" dirty="0">
              <a:solidFill>
                <a:schemeClr val="accent1">
                  <a:lumMod val="75000"/>
                </a:schemeClr>
              </a:solidFill>
              <a:latin typeface="Comic Sans MS" panose="030F0702030302020204" pitchFamily="66" charset="0"/>
            </a:endParaRPr>
          </a:p>
        </p:txBody>
      </p:sp>
    </p:spTree>
    <p:extLst>
      <p:ext uri="{BB962C8B-B14F-4D97-AF65-F5344CB8AC3E}">
        <p14:creationId xmlns:p14="http://schemas.microsoft.com/office/powerpoint/2010/main" val="40558390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sz="2000" b="1" dirty="0" smtClean="0">
                <a:solidFill>
                  <a:schemeClr val="accent1">
                    <a:lumMod val="75000"/>
                  </a:schemeClr>
                </a:solidFill>
                <a:latin typeface="Comic Sans MS" panose="030F0702030302020204" pitchFamily="66" charset="0"/>
              </a:rPr>
              <a:t>1. KENDİNİZLE İLGİLİ BİLGİ SAHİBİ OLMALISINIZ:</a:t>
            </a:r>
            <a:r>
              <a:rPr lang="tr-TR" sz="2000" b="1" dirty="0">
                <a:solidFill>
                  <a:schemeClr val="accent1">
                    <a:lumMod val="75000"/>
                  </a:schemeClr>
                </a:solidFill>
              </a:rPr>
              <a:t/>
            </a:r>
            <a:br>
              <a:rPr lang="tr-TR" sz="2000" b="1" dirty="0">
                <a:solidFill>
                  <a:schemeClr val="accent1">
                    <a:lumMod val="75000"/>
                  </a:schemeClr>
                </a:solidFill>
              </a:rPr>
            </a:br>
            <a:endParaRPr lang="tr-TR" sz="2000" b="1" dirty="0">
              <a:solidFill>
                <a:schemeClr val="accent1">
                  <a:lumMod val="75000"/>
                </a:schemeClr>
              </a:solidFill>
            </a:endParaRPr>
          </a:p>
        </p:txBody>
      </p:sp>
      <p:sp>
        <p:nvSpPr>
          <p:cNvPr id="3" name="İçerik Yer Tutucusu 2"/>
          <p:cNvSpPr>
            <a:spLocks noGrp="1"/>
          </p:cNvSpPr>
          <p:nvPr>
            <p:ph sz="quarter" idx="1"/>
          </p:nvPr>
        </p:nvSpPr>
        <p:spPr/>
        <p:txBody>
          <a:bodyPr>
            <a:normAutofit lnSpcReduction="10000"/>
          </a:bodyPr>
          <a:lstStyle/>
          <a:p>
            <a:r>
              <a:rPr lang="tr-TR" dirty="0">
                <a:latin typeface="Comic Sans MS" panose="030F0702030302020204" pitchFamily="66" charset="0"/>
              </a:rPr>
              <a:t>”</a:t>
            </a:r>
            <a:r>
              <a:rPr lang="tr-TR" dirty="0" smtClean="0"/>
              <a:t> </a:t>
            </a:r>
            <a:r>
              <a:rPr lang="tr-TR" dirty="0">
                <a:latin typeface="Comic Sans MS" panose="030F0702030302020204" pitchFamily="66" charset="0"/>
              </a:rPr>
              <a:t>Hangi konulara ilgi duyuyorsunuz?</a:t>
            </a:r>
            <a:br>
              <a:rPr lang="tr-TR" dirty="0">
                <a:latin typeface="Comic Sans MS" panose="030F0702030302020204" pitchFamily="66" charset="0"/>
              </a:rPr>
            </a:br>
            <a:r>
              <a:rPr lang="tr-TR" dirty="0">
                <a:latin typeface="Comic Sans MS" panose="030F0702030302020204" pitchFamily="66" charset="0"/>
              </a:rPr>
              <a:t>” Hangi konularda yetenekli olduğunuzu düşünüyorsunuz?</a:t>
            </a:r>
            <a:br>
              <a:rPr lang="tr-TR" dirty="0">
                <a:latin typeface="Comic Sans MS" panose="030F0702030302020204" pitchFamily="66" charset="0"/>
              </a:rPr>
            </a:br>
            <a:r>
              <a:rPr lang="tr-TR" dirty="0">
                <a:latin typeface="Comic Sans MS" panose="030F0702030302020204" pitchFamily="66" charset="0"/>
              </a:rPr>
              <a:t>” Kişilik özelliklerinizi biliyor musunuz? </a:t>
            </a:r>
            <a:r>
              <a:rPr lang="tr-TR" dirty="0" smtClean="0">
                <a:latin typeface="Comic Sans MS" panose="030F0702030302020204" pitchFamily="66" charset="0"/>
              </a:rPr>
              <a:t>(</a:t>
            </a:r>
            <a:r>
              <a:rPr lang="tr-TR" dirty="0">
                <a:latin typeface="Comic Sans MS" panose="030F0702030302020204" pitchFamily="66" charset="0"/>
              </a:rPr>
              <a:t>Örneğin, liderlik özelliğine sahip olduğunu düşünen birey, ilerleme olanağı olmayan bir meslek seçtiğinde mutsuz  olabilecektir.)</a:t>
            </a:r>
            <a:br>
              <a:rPr lang="tr-TR" dirty="0">
                <a:latin typeface="Comic Sans MS" panose="030F0702030302020204" pitchFamily="66" charset="0"/>
              </a:rPr>
            </a:br>
            <a:r>
              <a:rPr lang="tr-TR" dirty="0">
                <a:latin typeface="Comic Sans MS" panose="030F0702030302020204" pitchFamily="66" charset="0"/>
              </a:rPr>
              <a:t>” Yaşamdan beklentileriniz neler?</a:t>
            </a:r>
            <a:br>
              <a:rPr lang="tr-TR" dirty="0">
                <a:latin typeface="Comic Sans MS" panose="030F0702030302020204" pitchFamily="66" charset="0"/>
              </a:rPr>
            </a:br>
            <a:r>
              <a:rPr lang="tr-TR" dirty="0">
                <a:latin typeface="Comic Sans MS" panose="030F0702030302020204" pitchFamily="66" charset="0"/>
              </a:rPr>
              <a:t>” Yaşamda en çok nelere öncelik ve önem veriyorsunuz? Para kazanma, ün sahibi olma gibi.</a:t>
            </a:r>
            <a:br>
              <a:rPr lang="tr-TR" dirty="0">
                <a:latin typeface="Comic Sans MS" panose="030F0702030302020204" pitchFamily="66" charset="0"/>
              </a:rPr>
            </a:br>
            <a:r>
              <a:rPr lang="tr-TR" dirty="0">
                <a:latin typeface="Comic Sans MS" panose="030F0702030302020204" pitchFamily="66" charset="0"/>
              </a:rPr>
              <a:t>” Fiziksel özellikleriniz seçmeyi düşündüğünüz mesleğe uygun mu? (Örneğin, pilotluk eğitimi almak isteyen bireylerin görme kusuru olmaması gereklidir.) </a:t>
            </a:r>
          </a:p>
          <a:p>
            <a:endParaRPr lang="tr-TR" dirty="0">
              <a:latin typeface="Comic Sans MS" panose="030F0702030302020204" pitchFamily="66" charset="0"/>
            </a:endParaRPr>
          </a:p>
        </p:txBody>
      </p:sp>
    </p:spTree>
    <p:extLst>
      <p:ext uri="{BB962C8B-B14F-4D97-AF65-F5344CB8AC3E}">
        <p14:creationId xmlns:p14="http://schemas.microsoft.com/office/powerpoint/2010/main" val="706176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b="1" dirty="0" smtClean="0">
                <a:solidFill>
                  <a:schemeClr val="accent1">
                    <a:lumMod val="75000"/>
                  </a:schemeClr>
                </a:solidFill>
                <a:latin typeface="Comic Sans MS" panose="030F0702030302020204" pitchFamily="66" charset="0"/>
              </a:rPr>
              <a:t>2. SEÇMEYİ DÜŞÜNDÜĞÜNÜZ MESLEK KONUSUNDA BİLGİ SAHİBİ OLMALISINIZ:</a:t>
            </a:r>
            <a:r>
              <a:rPr lang="tr-TR" sz="2000" dirty="0" smtClean="0">
                <a:latin typeface="Comic Sans MS" panose="030F0702030302020204" pitchFamily="66" charset="0"/>
              </a:rPr>
              <a:t/>
            </a:r>
            <a:br>
              <a:rPr lang="tr-TR" sz="2000" dirty="0" smtClean="0">
                <a:latin typeface="Comic Sans MS" panose="030F0702030302020204" pitchFamily="66" charset="0"/>
              </a:rPr>
            </a:br>
            <a:endParaRPr lang="tr-TR" sz="2000" dirty="0">
              <a:latin typeface="Comic Sans MS" panose="030F0702030302020204" pitchFamily="66" charset="0"/>
            </a:endParaRPr>
          </a:p>
        </p:txBody>
      </p:sp>
      <p:sp>
        <p:nvSpPr>
          <p:cNvPr id="3" name="İçerik Yer Tutucusu 2"/>
          <p:cNvSpPr>
            <a:spLocks noGrp="1"/>
          </p:cNvSpPr>
          <p:nvPr>
            <p:ph sz="quarter" idx="1"/>
          </p:nvPr>
        </p:nvSpPr>
        <p:spPr/>
        <p:txBody>
          <a:bodyPr>
            <a:normAutofit/>
          </a:bodyPr>
          <a:lstStyle/>
          <a:p>
            <a:r>
              <a:rPr lang="tr-TR" dirty="0" smtClean="0"/>
              <a:t>” </a:t>
            </a:r>
            <a:r>
              <a:rPr lang="tr-TR" dirty="0">
                <a:latin typeface="Comic Sans MS" panose="030F0702030302020204" pitchFamily="66" charset="0"/>
              </a:rPr>
              <a:t>Mesleğin gerektirdiği özellikler nelerdir, meslek hangi yetenekleri, ilgileri, kişilik özelliklerini, fiziksel özellikleri gerektirmektedir?</a:t>
            </a:r>
            <a:br>
              <a:rPr lang="tr-TR" dirty="0">
                <a:latin typeface="Comic Sans MS" panose="030F0702030302020204" pitchFamily="66" charset="0"/>
              </a:rPr>
            </a:br>
            <a:r>
              <a:rPr lang="tr-TR" dirty="0">
                <a:latin typeface="Comic Sans MS" panose="030F0702030302020204" pitchFamily="66" charset="0"/>
              </a:rPr>
              <a:t>” Meslekte yapılan işler nelerdir?</a:t>
            </a:r>
            <a:br>
              <a:rPr lang="tr-TR" dirty="0">
                <a:latin typeface="Comic Sans MS" panose="030F0702030302020204" pitchFamily="66" charset="0"/>
              </a:rPr>
            </a:br>
            <a:r>
              <a:rPr lang="tr-TR" dirty="0">
                <a:latin typeface="Comic Sans MS" panose="030F0702030302020204" pitchFamily="66" charset="0"/>
              </a:rPr>
              <a:t>” Mesleğin çalışma ortamı nasıldır?</a:t>
            </a:r>
            <a:br>
              <a:rPr lang="tr-TR" dirty="0">
                <a:latin typeface="Comic Sans MS" panose="030F0702030302020204" pitchFamily="66" charset="0"/>
              </a:rPr>
            </a:br>
            <a:r>
              <a:rPr lang="tr-TR" dirty="0">
                <a:latin typeface="Comic Sans MS" panose="030F0702030302020204" pitchFamily="66" charset="0"/>
              </a:rPr>
              <a:t>” Mesleğin kazanç durumu nedir?</a:t>
            </a:r>
            <a:br>
              <a:rPr lang="tr-TR" dirty="0">
                <a:latin typeface="Comic Sans MS" panose="030F0702030302020204" pitchFamily="66" charset="0"/>
              </a:rPr>
            </a:br>
            <a:r>
              <a:rPr lang="tr-TR" dirty="0">
                <a:latin typeface="Comic Sans MS" panose="030F0702030302020204" pitchFamily="66" charset="0"/>
              </a:rPr>
              <a:t>” Önümüzdeki on yıl içinde mesleğin ülkemizdeki durumu nasıl olacaktır?</a:t>
            </a:r>
            <a:br>
              <a:rPr lang="tr-TR" dirty="0">
                <a:latin typeface="Comic Sans MS" panose="030F0702030302020204" pitchFamily="66" charset="0"/>
              </a:rPr>
            </a:br>
            <a:r>
              <a:rPr lang="tr-TR" dirty="0">
                <a:latin typeface="Comic Sans MS" panose="030F0702030302020204" pitchFamily="66" charset="0"/>
              </a:rPr>
              <a:t>” Meslekte yükselme olanakları nasıldır?</a:t>
            </a:r>
            <a:br>
              <a:rPr lang="tr-TR" dirty="0">
                <a:latin typeface="Comic Sans MS" panose="030F0702030302020204" pitchFamily="66" charset="0"/>
              </a:rPr>
            </a:br>
            <a:r>
              <a:rPr lang="tr-TR" dirty="0">
                <a:latin typeface="Comic Sans MS" panose="030F0702030302020204" pitchFamily="66" charset="0"/>
              </a:rPr>
              <a:t>” Meslekte kadın/erkek çalışan oranı nasıldır?</a:t>
            </a:r>
            <a:br>
              <a:rPr lang="tr-TR" dirty="0">
                <a:latin typeface="Comic Sans MS" panose="030F0702030302020204" pitchFamily="66" charset="0"/>
              </a:rPr>
            </a:br>
            <a:r>
              <a:rPr lang="tr-TR" dirty="0">
                <a:latin typeface="Comic Sans MS" panose="030F0702030302020204" pitchFamily="66" charset="0"/>
              </a:rPr>
              <a:t>” Meslek, staj, zorunlu hizmet gibi çalışmaları gerektirmekte midir? </a:t>
            </a:r>
          </a:p>
          <a:p>
            <a:endParaRPr lang="tr-TR" dirty="0"/>
          </a:p>
        </p:txBody>
      </p:sp>
    </p:spTree>
    <p:extLst>
      <p:ext uri="{BB962C8B-B14F-4D97-AF65-F5344CB8AC3E}">
        <p14:creationId xmlns:p14="http://schemas.microsoft.com/office/powerpoint/2010/main" val="4260926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200" dirty="0" smtClean="0">
                <a:latin typeface="Comic Sans MS" panose="030F0702030302020204" pitchFamily="66" charset="0"/>
              </a:rPr>
              <a:t/>
            </a:r>
            <a:br>
              <a:rPr lang="tr-TR" sz="2200" dirty="0" smtClean="0">
                <a:latin typeface="Comic Sans MS" panose="030F0702030302020204" pitchFamily="66" charset="0"/>
              </a:rPr>
            </a:br>
            <a:r>
              <a:rPr lang="tr-TR" sz="2200" dirty="0">
                <a:latin typeface="Comic Sans MS" panose="030F0702030302020204" pitchFamily="66" charset="0"/>
              </a:rPr>
              <a:t/>
            </a:r>
            <a:br>
              <a:rPr lang="tr-TR" sz="2200" dirty="0">
                <a:latin typeface="Comic Sans MS" panose="030F0702030302020204" pitchFamily="66" charset="0"/>
              </a:rPr>
            </a:br>
            <a:r>
              <a:rPr lang="tr-TR" sz="2000" b="1" dirty="0" smtClean="0">
                <a:solidFill>
                  <a:schemeClr val="accent1">
                    <a:lumMod val="75000"/>
                  </a:schemeClr>
                </a:solidFill>
                <a:latin typeface="Comic Sans MS" panose="030F0702030302020204" pitchFamily="66" charset="0"/>
              </a:rPr>
              <a:t>3. SİZİ, SEÇTİĞİNİZ MESLEĞE HAZIRLAYAN YÜKSEK ÖĞRETİM KURUMLARI HAKKINDA BİLGİ SAHİBİ OLMALISINIZ:</a:t>
            </a:r>
            <a:r>
              <a:rPr lang="tr-TR" sz="2000" b="1" dirty="0">
                <a:solidFill>
                  <a:schemeClr val="accent1">
                    <a:lumMod val="75000"/>
                  </a:schemeClr>
                </a:solidFill>
              </a:rPr>
              <a:t/>
            </a:r>
            <a:br>
              <a:rPr lang="tr-TR" sz="2000" b="1" dirty="0">
                <a:solidFill>
                  <a:schemeClr val="accent1">
                    <a:lumMod val="75000"/>
                  </a:schemeClr>
                </a:solidFill>
              </a:rPr>
            </a:br>
            <a:endParaRPr lang="tr-TR" sz="2000" b="1" dirty="0">
              <a:solidFill>
                <a:schemeClr val="accent1">
                  <a:lumMod val="75000"/>
                </a:schemeClr>
              </a:solidFill>
            </a:endParaRPr>
          </a:p>
        </p:txBody>
      </p:sp>
      <p:sp>
        <p:nvSpPr>
          <p:cNvPr id="3" name="İçerik Yer Tutucusu 2"/>
          <p:cNvSpPr>
            <a:spLocks noGrp="1"/>
          </p:cNvSpPr>
          <p:nvPr>
            <p:ph sz="quarter" idx="1"/>
          </p:nvPr>
        </p:nvSpPr>
        <p:spPr/>
        <p:txBody>
          <a:bodyPr>
            <a:normAutofit fontScale="92500"/>
          </a:bodyPr>
          <a:lstStyle/>
          <a:p>
            <a:r>
              <a:rPr lang="tr-TR" dirty="0" smtClean="0"/>
              <a:t>” </a:t>
            </a:r>
            <a:r>
              <a:rPr lang="tr-TR" dirty="0">
                <a:latin typeface="Comic Sans MS" panose="030F0702030302020204" pitchFamily="66" charset="0"/>
              </a:rPr>
              <a:t>Hangi yüksek öğretim kurumları, seçilen mesleğe eleman yetiştirmektedir?</a:t>
            </a:r>
            <a:br>
              <a:rPr lang="tr-TR" dirty="0">
                <a:latin typeface="Comic Sans MS" panose="030F0702030302020204" pitchFamily="66" charset="0"/>
              </a:rPr>
            </a:br>
            <a:r>
              <a:rPr lang="tr-TR" dirty="0">
                <a:latin typeface="Comic Sans MS" panose="030F0702030302020204" pitchFamily="66" charset="0"/>
              </a:rPr>
              <a:t>” Seçilen yüksek öğretim kurumu yılda kaç öğrenci almaktadır?</a:t>
            </a:r>
            <a:br>
              <a:rPr lang="tr-TR" dirty="0">
                <a:latin typeface="Comic Sans MS" panose="030F0702030302020204" pitchFamily="66" charset="0"/>
              </a:rPr>
            </a:br>
            <a:r>
              <a:rPr lang="tr-TR" dirty="0">
                <a:latin typeface="Comic Sans MS" panose="030F0702030302020204" pitchFamily="66" charset="0"/>
              </a:rPr>
              <a:t>” Daha önceki yılların taban puanları nelerdir?</a:t>
            </a:r>
            <a:br>
              <a:rPr lang="tr-TR" dirty="0">
                <a:latin typeface="Comic Sans MS" panose="030F0702030302020204" pitchFamily="66" charset="0"/>
              </a:rPr>
            </a:br>
            <a:r>
              <a:rPr lang="tr-TR" dirty="0">
                <a:latin typeface="Comic Sans MS" panose="030F0702030302020204" pitchFamily="66" charset="0"/>
              </a:rPr>
              <a:t>” Seçilen yüksek öğretim kurumu hangi puan türünde öğrenci almaktadır?</a:t>
            </a:r>
            <a:br>
              <a:rPr lang="tr-TR" dirty="0">
                <a:latin typeface="Comic Sans MS" panose="030F0702030302020204" pitchFamily="66" charset="0"/>
              </a:rPr>
            </a:br>
            <a:r>
              <a:rPr lang="tr-TR" dirty="0">
                <a:latin typeface="Comic Sans MS" panose="030F0702030302020204" pitchFamily="66" charset="0"/>
              </a:rPr>
              <a:t>” Öğrenim süresi kaç yıldır?</a:t>
            </a:r>
            <a:br>
              <a:rPr lang="tr-TR" dirty="0">
                <a:latin typeface="Comic Sans MS" panose="030F0702030302020204" pitchFamily="66" charset="0"/>
              </a:rPr>
            </a:br>
            <a:r>
              <a:rPr lang="tr-TR" dirty="0">
                <a:latin typeface="Comic Sans MS" panose="030F0702030302020204" pitchFamily="66" charset="0"/>
              </a:rPr>
              <a:t>” Özel bir ödeme gerektiriyor mu, bu ödemeleri karşılayabilecek misiniz? (örneğin; diş hekimliği bölümünde okuyan öğrenciler derslerde kullanacakları malzemelerin çoğunluğunu kendileri karşılıyorlar)</a:t>
            </a:r>
            <a:br>
              <a:rPr lang="tr-TR" dirty="0">
                <a:latin typeface="Comic Sans MS" panose="030F0702030302020204" pitchFamily="66" charset="0"/>
              </a:rPr>
            </a:br>
            <a:r>
              <a:rPr lang="tr-TR" dirty="0">
                <a:latin typeface="Comic Sans MS" panose="030F0702030302020204" pitchFamily="66" charset="0"/>
              </a:rPr>
              <a:t>Yüksek öğretim kurumunun bulunduğu yer ve sunduğu olanaklar öğrenci için yeterli mi?</a:t>
            </a:r>
          </a:p>
          <a:p>
            <a:endParaRPr lang="tr-TR" dirty="0">
              <a:latin typeface="Comic Sans MS" panose="030F0702030302020204" pitchFamily="66" charset="0"/>
            </a:endParaRPr>
          </a:p>
        </p:txBody>
      </p:sp>
    </p:spTree>
    <p:extLst>
      <p:ext uri="{BB962C8B-B14F-4D97-AF65-F5344CB8AC3E}">
        <p14:creationId xmlns:p14="http://schemas.microsoft.com/office/powerpoint/2010/main" val="3236590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b="1" dirty="0" smtClean="0">
                <a:solidFill>
                  <a:schemeClr val="accent1">
                    <a:lumMod val="75000"/>
                  </a:schemeClr>
                </a:solidFill>
                <a:latin typeface="Comic Sans MS" panose="030F0702030302020204" pitchFamily="66" charset="0"/>
              </a:rPr>
              <a:t>SORU: MESLEK SEÇERKEN NELERE DİKKAT ETMELİYİM?</a:t>
            </a:r>
            <a:br>
              <a:rPr lang="tr-TR" sz="2000" b="1" dirty="0" smtClean="0">
                <a:solidFill>
                  <a:schemeClr val="accent1">
                    <a:lumMod val="75000"/>
                  </a:schemeClr>
                </a:solidFill>
                <a:latin typeface="Comic Sans MS" panose="030F0702030302020204" pitchFamily="66" charset="0"/>
              </a:rPr>
            </a:br>
            <a:endParaRPr lang="tr-TR" sz="2000" b="1" dirty="0">
              <a:solidFill>
                <a:schemeClr val="accent1">
                  <a:lumMod val="75000"/>
                </a:schemeClr>
              </a:solidFill>
              <a:latin typeface="Comic Sans MS" panose="030F0702030302020204" pitchFamily="66" charset="0"/>
            </a:endParaRPr>
          </a:p>
        </p:txBody>
      </p:sp>
      <p:sp>
        <p:nvSpPr>
          <p:cNvPr id="3" name="İçerik Yer Tutucusu 2"/>
          <p:cNvSpPr>
            <a:spLocks noGrp="1"/>
          </p:cNvSpPr>
          <p:nvPr>
            <p:ph sz="quarter" idx="1"/>
          </p:nvPr>
        </p:nvSpPr>
        <p:spPr/>
        <p:txBody>
          <a:bodyPr>
            <a:normAutofit fontScale="85000" lnSpcReduction="20000"/>
          </a:bodyPr>
          <a:lstStyle/>
          <a:p>
            <a:r>
              <a:rPr lang="tr-TR" dirty="0" smtClean="0">
                <a:latin typeface="Comic Sans MS" panose="030F0702030302020204" pitchFamily="66" charset="0"/>
              </a:rPr>
              <a:t>Öncelikle </a:t>
            </a:r>
            <a:r>
              <a:rPr lang="tr-TR" dirty="0">
                <a:latin typeface="Comic Sans MS" panose="030F0702030302020204" pitchFamily="66" charset="0"/>
              </a:rPr>
              <a:t>kişinin kendisini tanıması ve şu sorulara doğru yanıt vermesi gerekmektedir :</a:t>
            </a:r>
          </a:p>
          <a:p>
            <a:r>
              <a:rPr lang="tr-TR" dirty="0">
                <a:latin typeface="Comic Sans MS" panose="030F0702030302020204" pitchFamily="66" charset="0"/>
              </a:rPr>
              <a:t> Yeteneklerim seçtiğim mesleğe uygun mu?</a:t>
            </a:r>
          </a:p>
          <a:p>
            <a:r>
              <a:rPr lang="tr-TR" dirty="0">
                <a:latin typeface="Comic Sans MS" panose="030F0702030302020204" pitchFamily="66" charset="0"/>
              </a:rPr>
              <a:t>İlgi alanlarım bu mesleğin gerektirdiği ilgi alanlarıyla çakışıyor mu?</a:t>
            </a:r>
          </a:p>
          <a:p>
            <a:r>
              <a:rPr lang="tr-TR" dirty="0">
                <a:latin typeface="Comic Sans MS" panose="030F0702030302020204" pitchFamily="66" charset="0"/>
              </a:rPr>
              <a:t> Seçtiğim mesleğin çalışma koşulları nasıl? </a:t>
            </a:r>
          </a:p>
          <a:p>
            <a:r>
              <a:rPr lang="tr-TR" dirty="0">
                <a:latin typeface="Comic Sans MS" panose="030F0702030302020204" pitchFamily="66" charset="0"/>
              </a:rPr>
              <a:t>Büyük bir şehirde mi, küçük bir şehirde mi yaşamak istiyorum?</a:t>
            </a:r>
          </a:p>
          <a:p>
            <a:r>
              <a:rPr lang="tr-TR" dirty="0">
                <a:latin typeface="Comic Sans MS" panose="030F0702030302020204" pitchFamily="66" charset="0"/>
              </a:rPr>
              <a:t> Güvenli bir iş mi istiyorum yoksa ilerlemek için risk almaya hazır mıyım? </a:t>
            </a:r>
          </a:p>
          <a:p>
            <a:r>
              <a:rPr lang="tr-TR" dirty="0">
                <a:latin typeface="Comic Sans MS" panose="030F0702030302020204" pitchFamily="66" charset="0"/>
              </a:rPr>
              <a:t>Seçtiğim mesleğin ücret durumu nedir? İlerleme olanakları mevcut mudur? Seçtiğim mesleğin eğitimini aldıktan sonra bu alanda iş bulabilecek miyim?</a:t>
            </a:r>
          </a:p>
          <a:p>
            <a:r>
              <a:rPr lang="tr-TR" dirty="0">
                <a:latin typeface="Comic Sans MS" panose="030F0702030302020204" pitchFamily="66" charset="0"/>
              </a:rPr>
              <a:t>Ve en önemlisi, kendimi 20-30 sene sonra nerede görmek istiyorum?</a:t>
            </a:r>
            <a:br>
              <a:rPr lang="tr-TR" dirty="0">
                <a:latin typeface="Comic Sans MS" panose="030F0702030302020204" pitchFamily="66" charset="0"/>
              </a:rPr>
            </a:br>
            <a:endParaRPr lang="tr-TR" dirty="0">
              <a:latin typeface="Comic Sans MS" panose="030F0702030302020204" pitchFamily="66" charset="0"/>
            </a:endParaRPr>
          </a:p>
        </p:txBody>
      </p:sp>
    </p:spTree>
    <p:extLst>
      <p:ext uri="{BB962C8B-B14F-4D97-AF65-F5344CB8AC3E}">
        <p14:creationId xmlns:p14="http://schemas.microsoft.com/office/powerpoint/2010/main" val="12451508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0" y="333375"/>
            <a:ext cx="8028384" cy="6140450"/>
          </a:xfrm>
        </p:spPr>
        <p:txBody>
          <a:bodyPr>
            <a:normAutofit fontScale="92500"/>
          </a:bodyPr>
          <a:lstStyle/>
          <a:p>
            <a:endParaRPr lang="tr-TR" dirty="0" smtClean="0">
              <a:latin typeface="Comic Sans MS" panose="030F0702030302020204" pitchFamily="66" charset="0"/>
            </a:endParaRPr>
          </a:p>
          <a:p>
            <a:r>
              <a:rPr lang="tr-TR" dirty="0" smtClean="0">
                <a:latin typeface="Comic Sans MS" panose="030F0702030302020204" pitchFamily="66" charset="0"/>
              </a:rPr>
              <a:t>Bir </a:t>
            </a:r>
            <a:r>
              <a:rPr lang="tr-TR" dirty="0">
                <a:latin typeface="Comic Sans MS" panose="030F0702030302020204" pitchFamily="66" charset="0"/>
              </a:rPr>
              <a:t>meslekte mutlu olabilmenin en önemli faktörü, ilgi ve yeteneklerin, mesleğin gerektirdiği ilgi ve yeteneklerle </a:t>
            </a:r>
            <a:r>
              <a:rPr lang="tr-TR" dirty="0" smtClean="0">
                <a:latin typeface="Comic Sans MS" panose="030F0702030302020204" pitchFamily="66" charset="0"/>
              </a:rPr>
              <a:t>örtüşüyor </a:t>
            </a:r>
            <a:r>
              <a:rPr lang="tr-TR" dirty="0">
                <a:latin typeface="Comic Sans MS" panose="030F0702030302020204" pitchFamily="66" charset="0"/>
              </a:rPr>
              <a:t>olmasıdır. Bu yüzden seçilecek olan mesleğin gerektirdiği ilgi ve yeteneklerin neler olduğu araştırılmalı, kişinin söz konusu yeteneklerin ve ilgilerin ne kadarına sahip olduğu göz önünde bulundurulmalıdır. Konuyu bir örnekle açıklayalım: Doktor olabilmek için akademik yeteneğe (</a:t>
            </a:r>
            <a:r>
              <a:rPr lang="tr-TR" dirty="0" err="1">
                <a:latin typeface="Comic Sans MS" panose="030F0702030302020204" pitchFamily="66" charset="0"/>
              </a:rPr>
              <a:t>sözel,sayısal</a:t>
            </a:r>
            <a:r>
              <a:rPr lang="tr-TR" dirty="0">
                <a:latin typeface="Comic Sans MS" panose="030F0702030302020204" pitchFamily="66" charset="0"/>
              </a:rPr>
              <a:t>) ihtiyaç vardır. Ancak diş doktoru olabilmek için hem akademik yeteneğe hem de el becerisine ihtiyaç vardır. Eğer akademik yeteneği çok iyi, ancak el becerisi çok kötü olan birinin diş doktoru olması kuşkusuz o mesleğin gereklerini gerektiği gibi yapamamasına neden olacaktır. Keza sayıları seven, sayısal düşünmekten zevk alan bir kişinin, edebiyat bölümünde okuması da yanlış bir seçim olacaktır.</a:t>
            </a:r>
            <a:br>
              <a:rPr lang="tr-TR" dirty="0">
                <a:latin typeface="Comic Sans MS" panose="030F0702030302020204" pitchFamily="66" charset="0"/>
              </a:rPr>
            </a:br>
            <a:endParaRPr lang="tr-TR" dirty="0">
              <a:latin typeface="Comic Sans MS" panose="030F0702030302020204" pitchFamily="66" charset="0"/>
            </a:endParaRPr>
          </a:p>
        </p:txBody>
      </p:sp>
    </p:spTree>
    <p:extLst>
      <p:ext uri="{BB962C8B-B14F-4D97-AF65-F5344CB8AC3E}">
        <p14:creationId xmlns:p14="http://schemas.microsoft.com/office/powerpoint/2010/main" val="651442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0" y="981075"/>
            <a:ext cx="8028384" cy="5492750"/>
          </a:xfrm>
        </p:spPr>
        <p:txBody>
          <a:bodyPr/>
          <a:lstStyle/>
          <a:p>
            <a:endParaRPr lang="tr-TR" dirty="0" smtClean="0">
              <a:latin typeface="Comic Sans MS" panose="030F0702030302020204" pitchFamily="66" charset="0"/>
            </a:endParaRPr>
          </a:p>
          <a:p>
            <a:r>
              <a:rPr lang="tr-TR" dirty="0" smtClean="0">
                <a:latin typeface="Comic Sans MS" panose="030F0702030302020204" pitchFamily="66" charset="0"/>
              </a:rPr>
              <a:t>Seçilen </a:t>
            </a:r>
            <a:r>
              <a:rPr lang="tr-TR" dirty="0">
                <a:latin typeface="Comic Sans MS" panose="030F0702030302020204" pitchFamily="66" charset="0"/>
              </a:rPr>
              <a:t>mesleğin çalışma koşulları da son derece önemlidir. Yukarıda verilen örneği sürdürürsek, bu öğrencinin akademik yeteneği ve el becerisinin çok iyi olduğunu düşünelim, diş doktoru olmak için gereken yeteneklere sahip, ancak kan görmeye dayanamıyor, bayılıyor. Bu kişinin bu mesleği başarıyla sürdürmesi sizce nasıl görünüyor? Çocuklara tahammülü olmayan, yalnız kalmayı tercih eden, sinirli bir sınıf öğretmeni nasıl görünüyor?</a:t>
            </a:r>
          </a:p>
          <a:p>
            <a:endParaRPr lang="tr-TR" dirty="0"/>
          </a:p>
        </p:txBody>
      </p:sp>
    </p:spTree>
    <p:extLst>
      <p:ext uri="{BB962C8B-B14F-4D97-AF65-F5344CB8AC3E}">
        <p14:creationId xmlns:p14="http://schemas.microsoft.com/office/powerpoint/2010/main" val="39590953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b="1" dirty="0" smtClean="0">
                <a:solidFill>
                  <a:schemeClr val="accent1">
                    <a:lumMod val="75000"/>
                  </a:schemeClr>
                </a:solidFill>
                <a:latin typeface="Comic Sans MS" panose="030F0702030302020204" pitchFamily="66" charset="0"/>
              </a:rPr>
              <a:t>SORU: MESLEK SEÇİMİNDE KİŞİLİĞİN ROLÜ NEDİR?</a:t>
            </a:r>
            <a:r>
              <a:rPr lang="tr-TR" sz="2000" dirty="0" smtClean="0">
                <a:solidFill>
                  <a:schemeClr val="accent1">
                    <a:lumMod val="75000"/>
                  </a:schemeClr>
                </a:solidFill>
                <a:latin typeface="Comic Sans MS" panose="030F0702030302020204" pitchFamily="66" charset="0"/>
              </a:rPr>
              <a:t/>
            </a:r>
            <a:br>
              <a:rPr lang="tr-TR" sz="2000" dirty="0" smtClean="0">
                <a:solidFill>
                  <a:schemeClr val="accent1">
                    <a:lumMod val="75000"/>
                  </a:schemeClr>
                </a:solidFill>
                <a:latin typeface="Comic Sans MS" panose="030F0702030302020204" pitchFamily="66" charset="0"/>
              </a:rPr>
            </a:br>
            <a:endParaRPr lang="tr-TR" sz="2000" dirty="0">
              <a:solidFill>
                <a:schemeClr val="accent1">
                  <a:lumMod val="75000"/>
                </a:schemeClr>
              </a:solidFill>
              <a:latin typeface="Comic Sans MS" panose="030F0702030302020204" pitchFamily="66" charset="0"/>
            </a:endParaRPr>
          </a:p>
        </p:txBody>
      </p:sp>
      <p:sp>
        <p:nvSpPr>
          <p:cNvPr id="3" name="İçerik Yer Tutucusu 2"/>
          <p:cNvSpPr>
            <a:spLocks noGrp="1"/>
          </p:cNvSpPr>
          <p:nvPr>
            <p:ph sz="quarter" idx="1"/>
          </p:nvPr>
        </p:nvSpPr>
        <p:spPr>
          <a:xfrm>
            <a:off x="457200" y="1340768"/>
            <a:ext cx="7467600" cy="5133184"/>
          </a:xfrm>
        </p:spPr>
        <p:txBody>
          <a:bodyPr>
            <a:normAutofit fontScale="92500" lnSpcReduction="20000"/>
          </a:bodyPr>
          <a:lstStyle/>
          <a:p>
            <a:endParaRPr lang="tr-TR" dirty="0" smtClean="0">
              <a:latin typeface="Comic Sans MS" panose="030F0702030302020204" pitchFamily="66" charset="0"/>
            </a:endParaRPr>
          </a:p>
          <a:p>
            <a:r>
              <a:rPr lang="tr-TR" dirty="0">
                <a:latin typeface="Comic Sans MS" panose="030F0702030302020204" pitchFamily="66" charset="0"/>
              </a:rPr>
              <a:t>,</a:t>
            </a:r>
            <a:r>
              <a:rPr lang="tr-TR" dirty="0" smtClean="0">
                <a:latin typeface="Comic Sans MS" panose="030F0702030302020204" pitchFamily="66" charset="0"/>
              </a:rPr>
              <a:t>Her </a:t>
            </a:r>
            <a:r>
              <a:rPr lang="tr-TR" dirty="0">
                <a:latin typeface="Comic Sans MS" panose="030F0702030302020204" pitchFamily="66" charset="0"/>
              </a:rPr>
              <a:t>mesleğin kendine has, gerektirdiği bazı kişilik özellikleri vardır. Bu nedenle kişilik özelliklerinizin farkında olmanız, diğer insanlarla olan ilişkilerinizdeki yaklaşımlarınız gelecekteki mutluluğunuz için oldukça önemlidir. Yalnızlıktan hoşlanan içe dönük bir yapınız mı var, yoksa insanlarla bir arada olmaktan mı hoşlanırsınız? Ön planda olmayı seven, atılgan </a:t>
            </a:r>
            <a:r>
              <a:rPr lang="tr-TR" dirty="0" smtClean="0">
                <a:latin typeface="Comic Sans MS" panose="030F0702030302020204" pitchFamily="66" charset="0"/>
              </a:rPr>
              <a:t>biri misiniz </a:t>
            </a:r>
            <a:r>
              <a:rPr lang="tr-TR" dirty="0">
                <a:latin typeface="Comic Sans MS" panose="030F0702030302020204" pitchFamily="66" charset="0"/>
              </a:rPr>
              <a:t>ya da çekingen, kırılgan bir yapınız mı var? Titiz misiniz? Ayrıntılar sizin için önemli midir? Olaylar karşısında çabuk mu reaksiyon gösterirsiniz? İdare eden mi, idare edilen mi olmayı tercih edersiniz? Hayal gücünüz kuvvetli midir? Seyahat etmekten hoşlanır mısınız? Düzenli bir hayat mı, düzensiz, aynı zamanda riskli bir hayat mı yaşamak istersiniz?..</a:t>
            </a:r>
            <a:br>
              <a:rPr lang="tr-TR" dirty="0">
                <a:latin typeface="Comic Sans MS" panose="030F0702030302020204" pitchFamily="66" charset="0"/>
              </a:rPr>
            </a:br>
            <a:endParaRPr lang="tr-TR" dirty="0">
              <a:latin typeface="Comic Sans MS" panose="030F0702030302020204" pitchFamily="66" charset="0"/>
            </a:endParaRPr>
          </a:p>
        </p:txBody>
      </p:sp>
    </p:spTree>
    <p:extLst>
      <p:ext uri="{BB962C8B-B14F-4D97-AF65-F5344CB8AC3E}">
        <p14:creationId xmlns:p14="http://schemas.microsoft.com/office/powerpoint/2010/main" val="41276944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b="1" dirty="0" smtClean="0">
                <a:solidFill>
                  <a:schemeClr val="accent1">
                    <a:lumMod val="75000"/>
                  </a:schemeClr>
                </a:solidFill>
                <a:latin typeface="Comic Sans MS" panose="030F0702030302020204" pitchFamily="66" charset="0"/>
              </a:rPr>
              <a:t>SORU: BEN NELER YAPABİLİRİM? (YETENEKLERİM)</a:t>
            </a:r>
            <a:r>
              <a:rPr lang="tr-TR" sz="2000" dirty="0" smtClean="0">
                <a:solidFill>
                  <a:schemeClr val="accent1">
                    <a:lumMod val="75000"/>
                  </a:schemeClr>
                </a:solidFill>
                <a:latin typeface="Comic Sans MS" panose="030F0702030302020204" pitchFamily="66" charset="0"/>
              </a:rPr>
              <a:t/>
            </a:r>
            <a:br>
              <a:rPr lang="tr-TR" sz="2000" dirty="0" smtClean="0">
                <a:solidFill>
                  <a:schemeClr val="accent1">
                    <a:lumMod val="75000"/>
                  </a:schemeClr>
                </a:solidFill>
                <a:latin typeface="Comic Sans MS" panose="030F0702030302020204" pitchFamily="66" charset="0"/>
              </a:rPr>
            </a:br>
            <a:endParaRPr lang="tr-TR" sz="2000" dirty="0">
              <a:solidFill>
                <a:schemeClr val="accent1">
                  <a:lumMod val="75000"/>
                </a:schemeClr>
              </a:solidFill>
              <a:latin typeface="Comic Sans MS" panose="030F0702030302020204" pitchFamily="66" charset="0"/>
            </a:endParaRPr>
          </a:p>
        </p:txBody>
      </p:sp>
      <p:sp>
        <p:nvSpPr>
          <p:cNvPr id="3" name="İçerik Yer Tutucusu 2"/>
          <p:cNvSpPr>
            <a:spLocks noGrp="1"/>
          </p:cNvSpPr>
          <p:nvPr>
            <p:ph sz="quarter" idx="1"/>
          </p:nvPr>
        </p:nvSpPr>
        <p:spPr/>
        <p:txBody>
          <a:bodyPr/>
          <a:lstStyle/>
          <a:p>
            <a:r>
              <a:rPr lang="tr-TR" dirty="0" smtClean="0">
                <a:latin typeface="Comic Sans MS" panose="030F0702030302020204" pitchFamily="66" charset="0"/>
              </a:rPr>
              <a:t>Yetenek, bir </a:t>
            </a:r>
            <a:r>
              <a:rPr lang="tr-TR" dirty="0">
                <a:latin typeface="Comic Sans MS" panose="030F0702030302020204" pitchFamily="66" charset="0"/>
              </a:rPr>
              <a:t>eğitim programından bireyin ne derece başarılı olacağının ip uçlarını veren bilgi ve beceriler bütünü, verilen eğitimden yararlanabilme gücüdür. Yetenek, meslekte başarılı olabilmenin en temel koşuludur.</a:t>
            </a:r>
            <a:br>
              <a:rPr lang="tr-TR" dirty="0">
                <a:latin typeface="Comic Sans MS" panose="030F0702030302020204" pitchFamily="66" charset="0"/>
              </a:rPr>
            </a:br>
            <a:r>
              <a:rPr lang="tr-TR" dirty="0">
                <a:latin typeface="Comic Sans MS" panose="030F0702030302020204" pitchFamily="66" charset="0"/>
              </a:rPr>
              <a:t>Akademik yeteneğin belirlenmesi, öğrencinin sayısal yada sözel yeteneklerinin hangisinde daha etkin olduğu, okuldaki Fen, Sosyal, Matematik ve Türkçe derslerindeki başarılarına göre değerlendirilebilir. </a:t>
            </a:r>
          </a:p>
          <a:p>
            <a:endParaRPr lang="tr-TR" dirty="0"/>
          </a:p>
        </p:txBody>
      </p:sp>
    </p:spTree>
    <p:extLst>
      <p:ext uri="{BB962C8B-B14F-4D97-AF65-F5344CB8AC3E}">
        <p14:creationId xmlns:p14="http://schemas.microsoft.com/office/powerpoint/2010/main" val="1646027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7467600" cy="1143000"/>
          </a:xfrm>
        </p:spPr>
        <p:txBody>
          <a:bodyPr>
            <a:normAutofit/>
          </a:bodyPr>
          <a:lstStyle/>
          <a:p>
            <a:r>
              <a:rPr lang="tr-TR" sz="2000" b="1" dirty="0" smtClean="0">
                <a:solidFill>
                  <a:schemeClr val="accent1">
                    <a:lumMod val="75000"/>
                  </a:schemeClr>
                </a:solidFill>
                <a:latin typeface="Comic Sans MS" panose="030F0702030302020204" pitchFamily="66" charset="0"/>
              </a:rPr>
              <a:t>SORU: BEN NELER YAPMAKTAN HOŞLANIYORUM? (İLGİLERİM)</a:t>
            </a:r>
            <a:r>
              <a:rPr lang="tr-TR" sz="2000" dirty="0" smtClean="0">
                <a:solidFill>
                  <a:schemeClr val="accent1">
                    <a:lumMod val="75000"/>
                  </a:schemeClr>
                </a:solidFill>
                <a:latin typeface="Comic Sans MS" panose="030F0702030302020204" pitchFamily="66" charset="0"/>
              </a:rPr>
              <a:t/>
            </a:r>
            <a:br>
              <a:rPr lang="tr-TR" sz="2000" dirty="0" smtClean="0">
                <a:solidFill>
                  <a:schemeClr val="accent1">
                    <a:lumMod val="75000"/>
                  </a:schemeClr>
                </a:solidFill>
                <a:latin typeface="Comic Sans MS" panose="030F0702030302020204" pitchFamily="66" charset="0"/>
              </a:rPr>
            </a:br>
            <a:endParaRPr lang="tr-TR" sz="2000" dirty="0">
              <a:solidFill>
                <a:schemeClr val="accent1">
                  <a:lumMod val="75000"/>
                </a:schemeClr>
              </a:solidFill>
              <a:latin typeface="Comic Sans MS" panose="030F0702030302020204" pitchFamily="66" charset="0"/>
            </a:endParaRPr>
          </a:p>
        </p:txBody>
      </p:sp>
      <p:sp>
        <p:nvSpPr>
          <p:cNvPr id="3" name="İçerik Yer Tutucusu 2"/>
          <p:cNvSpPr>
            <a:spLocks noGrp="1"/>
          </p:cNvSpPr>
          <p:nvPr>
            <p:ph sz="quarter" idx="1"/>
          </p:nvPr>
        </p:nvSpPr>
        <p:spPr>
          <a:xfrm>
            <a:off x="457200" y="1340768"/>
            <a:ext cx="7467600" cy="5133184"/>
          </a:xfrm>
        </p:spPr>
        <p:txBody>
          <a:bodyPr>
            <a:normAutofit lnSpcReduction="10000"/>
          </a:bodyPr>
          <a:lstStyle/>
          <a:p>
            <a:endParaRPr lang="tr-TR" dirty="0" smtClean="0">
              <a:latin typeface="Comic Sans MS" panose="030F0702030302020204" pitchFamily="66" charset="0"/>
            </a:endParaRPr>
          </a:p>
          <a:p>
            <a:r>
              <a:rPr lang="tr-TR" dirty="0" smtClean="0">
                <a:latin typeface="Comic Sans MS" panose="030F0702030302020204" pitchFamily="66" charset="0"/>
              </a:rPr>
              <a:t>İlgi </a:t>
            </a:r>
            <a:r>
              <a:rPr lang="tr-TR" dirty="0">
                <a:latin typeface="Comic Sans MS" panose="030F0702030302020204" pitchFamily="66" charset="0"/>
              </a:rPr>
              <a:t>alanlarınızı hoşlandığınız, tekrar tekrar yapmak istediğiniz, yaparken mutlu olduğunuz, az bir çaba göstererek başardığınız, yaparken zevk aldığınız ve maddi manevi doyuma ulaştığınız işler oluşturur. Bir anlamda ilgiler yeteneğin ifadesidir. Bazen yeteneğinizin olmadığı alanlara ilgi duyabilirsiniz. Ör; müzik yeteneği olmayan, ama müziğe ilgili olduğunu söyleyen bir genç konserlere gidebilir, müzik dinleyebilir.</a:t>
            </a:r>
            <a:br>
              <a:rPr lang="tr-TR" dirty="0">
                <a:latin typeface="Comic Sans MS" panose="030F0702030302020204" pitchFamily="66" charset="0"/>
              </a:rPr>
            </a:br>
            <a:r>
              <a:rPr lang="tr-TR" dirty="0">
                <a:latin typeface="Comic Sans MS" panose="030F0702030302020204" pitchFamily="66" charset="0"/>
              </a:rPr>
              <a:t>İlgi alanlarınızı belirlemek için, uğraşmaktan hoşlandığınız alanların, zevkle çalıştığınız çalıştıkça başarılı olduğunuz derslerin neler olduğunu tespit etmelisiniz.</a:t>
            </a:r>
          </a:p>
          <a:p>
            <a:endParaRPr lang="tr-TR" dirty="0"/>
          </a:p>
        </p:txBody>
      </p:sp>
    </p:spTree>
    <p:extLst>
      <p:ext uri="{BB962C8B-B14F-4D97-AF65-F5344CB8AC3E}">
        <p14:creationId xmlns:p14="http://schemas.microsoft.com/office/powerpoint/2010/main" val="28746224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000" b="1" dirty="0" smtClean="0">
                <a:solidFill>
                  <a:schemeClr val="accent1">
                    <a:lumMod val="75000"/>
                  </a:schemeClr>
                </a:solidFill>
                <a:latin typeface="Comic Sans MS" panose="030F0702030302020204" pitchFamily="66" charset="0"/>
              </a:rPr>
              <a:t>SORU: MESLEKLER HAKKINDA KİMDEN VE NEREDEN BİLGİ EDİNEBİLİRİM?</a:t>
            </a:r>
            <a:r>
              <a:rPr lang="tr-TR" sz="2000" dirty="0" smtClean="0">
                <a:solidFill>
                  <a:schemeClr val="accent1">
                    <a:lumMod val="75000"/>
                  </a:schemeClr>
                </a:solidFill>
                <a:latin typeface="Comic Sans MS" panose="030F0702030302020204" pitchFamily="66" charset="0"/>
              </a:rPr>
              <a:t/>
            </a:r>
            <a:br>
              <a:rPr lang="tr-TR" sz="2000" dirty="0" smtClean="0">
                <a:solidFill>
                  <a:schemeClr val="accent1">
                    <a:lumMod val="75000"/>
                  </a:schemeClr>
                </a:solidFill>
                <a:latin typeface="Comic Sans MS" panose="030F0702030302020204" pitchFamily="66" charset="0"/>
              </a:rPr>
            </a:br>
            <a:endParaRPr lang="tr-TR" sz="2000" dirty="0">
              <a:solidFill>
                <a:schemeClr val="accent1">
                  <a:lumMod val="75000"/>
                </a:schemeClr>
              </a:solidFill>
              <a:latin typeface="Comic Sans MS" panose="030F0702030302020204" pitchFamily="66" charset="0"/>
            </a:endParaRPr>
          </a:p>
        </p:txBody>
      </p:sp>
      <p:sp>
        <p:nvSpPr>
          <p:cNvPr id="3" name="İçerik Yer Tutucusu 2"/>
          <p:cNvSpPr>
            <a:spLocks noGrp="1"/>
          </p:cNvSpPr>
          <p:nvPr>
            <p:ph sz="quarter" idx="1"/>
          </p:nvPr>
        </p:nvSpPr>
        <p:spPr/>
        <p:txBody>
          <a:bodyPr>
            <a:normAutofit/>
          </a:bodyPr>
          <a:lstStyle/>
          <a:p>
            <a:r>
              <a:rPr lang="tr-TR" sz="2800" dirty="0" smtClean="0">
                <a:latin typeface="Comic Sans MS" panose="030F0702030302020204" pitchFamily="66" charset="0"/>
              </a:rPr>
              <a:t>Okul </a:t>
            </a:r>
            <a:r>
              <a:rPr lang="tr-TR" sz="2800" dirty="0">
                <a:latin typeface="Comic Sans MS" panose="030F0702030302020204" pitchFamily="66" charset="0"/>
              </a:rPr>
              <a:t>rehber öğretmeninizden, ilgi duyduğunuz meslekte çalışan tanıdık ve yakınlarınızdan, üniversitelerden, internet adreslerinden, Türkiye İş Kurumu Ankara Meslek Danışma Merkezi (http:/www.iskur.gov.tr.)</a:t>
            </a:r>
            <a:br>
              <a:rPr lang="tr-TR" sz="2800" dirty="0">
                <a:latin typeface="Comic Sans MS" panose="030F0702030302020204" pitchFamily="66" charset="0"/>
              </a:rPr>
            </a:br>
            <a:endParaRPr lang="tr-TR" sz="2800" dirty="0">
              <a:latin typeface="Comic Sans MS" panose="030F0702030302020204" pitchFamily="66" charset="0"/>
            </a:endParaRPr>
          </a:p>
        </p:txBody>
      </p:sp>
    </p:spTree>
    <p:extLst>
      <p:ext uri="{BB962C8B-B14F-4D97-AF65-F5344CB8AC3E}">
        <p14:creationId xmlns:p14="http://schemas.microsoft.com/office/powerpoint/2010/main" val="4191436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sz="2700" b="1" dirty="0" smtClean="0">
                <a:solidFill>
                  <a:schemeClr val="accent1">
                    <a:lumMod val="75000"/>
                  </a:schemeClr>
                </a:solidFill>
                <a:latin typeface="Comic Sans MS" panose="030F0702030302020204" pitchFamily="66" charset="0"/>
              </a:rPr>
              <a:t>SORU</a:t>
            </a:r>
            <a:r>
              <a:rPr lang="tr-TR" sz="2700" b="1" dirty="0">
                <a:solidFill>
                  <a:schemeClr val="accent1">
                    <a:lumMod val="75000"/>
                  </a:schemeClr>
                </a:solidFill>
                <a:latin typeface="Comic Sans MS" panose="030F0702030302020204" pitchFamily="66" charset="0"/>
              </a:rPr>
              <a:t>: </a:t>
            </a:r>
            <a:r>
              <a:rPr lang="tr-TR" sz="2700" b="1" dirty="0" smtClean="0">
                <a:solidFill>
                  <a:schemeClr val="accent1">
                    <a:lumMod val="75000"/>
                  </a:schemeClr>
                </a:solidFill>
                <a:latin typeface="Comic Sans MS" panose="030F0702030302020204" pitchFamily="66" charset="0"/>
              </a:rPr>
              <a:t>MESLEK SEÇİMİ NEDEN ÖNEMLİDİR?</a:t>
            </a: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endParaRPr lang="tr-TR" sz="2000" dirty="0">
              <a:latin typeface="Comic Sans MS" panose="030F0702030302020204" pitchFamily="66" charset="0"/>
            </a:endParaRPr>
          </a:p>
        </p:txBody>
      </p:sp>
      <p:sp>
        <p:nvSpPr>
          <p:cNvPr id="3" name="İçerik Yer Tutucusu 2"/>
          <p:cNvSpPr>
            <a:spLocks noGrp="1"/>
          </p:cNvSpPr>
          <p:nvPr>
            <p:ph sz="quarter" idx="1"/>
          </p:nvPr>
        </p:nvSpPr>
        <p:spPr/>
        <p:txBody>
          <a:bodyPr>
            <a:normAutofit fontScale="92500" lnSpcReduction="10000"/>
          </a:bodyPr>
          <a:lstStyle/>
          <a:p>
            <a:r>
              <a:rPr lang="tr-TR" dirty="0">
                <a:latin typeface="Comic Sans MS" panose="030F0702030302020204" pitchFamily="66" charset="0"/>
              </a:rPr>
              <a:t>Meslek, bir kimsenin geçimini sağlamak için yaptığı sürekli iş olarak tanımlanır. Herkesin geçimini sağlamak için yapabileceği düzenli ve sürekli bir işinin olması zorunlu bir gelişim görevidir. Meslek seçimi ise insanın yaşamındaki en önemli kararlardan biridir. Çünkü ben şu mesleği seçiyorum derken, ya da hayır ben şu mesleği değil, bu mesleği seçiyorum derken aslında o meslekle birlikte o mesleğin getirdiği yaşam şeklini de seçmiş oluyorsunuz</a:t>
            </a:r>
            <a:r>
              <a:rPr lang="tr-TR" dirty="0" smtClean="0">
                <a:latin typeface="Comic Sans MS" panose="030F0702030302020204" pitchFamily="66" charset="0"/>
              </a:rPr>
              <a:t>.</a:t>
            </a:r>
          </a:p>
          <a:p>
            <a:r>
              <a:rPr lang="tr-TR" dirty="0" smtClean="0">
                <a:latin typeface="Comic Sans MS" panose="030F0702030302020204" pitchFamily="66" charset="0"/>
              </a:rPr>
              <a:t>Meslek </a:t>
            </a:r>
            <a:r>
              <a:rPr lang="tr-TR" dirty="0">
                <a:latin typeface="Comic Sans MS" panose="030F0702030302020204" pitchFamily="66" charset="0"/>
              </a:rPr>
              <a:t>seçiminizle birlikte hayatınızın yönü değişmektedir. Örneğin gelir düzeyi, yaşanılacak olan çevre, toplumsal ilişkiler, eş seçimi, çalışma koşulları, prestij, statü </a:t>
            </a:r>
            <a:r>
              <a:rPr lang="tr-TR" dirty="0" err="1">
                <a:latin typeface="Comic Sans MS" panose="030F0702030302020204" pitchFamily="66" charset="0"/>
              </a:rPr>
              <a:t>vb</a:t>
            </a:r>
            <a:r>
              <a:rPr lang="tr-TR" dirty="0">
                <a:latin typeface="Comic Sans MS" panose="030F0702030302020204" pitchFamily="66" charset="0"/>
              </a:rPr>
              <a:t>… Bu karardan geri dönmek bazen çok yorucu ve zaman alıcı olabilir, hatta bazen imkansız olabilir. </a:t>
            </a:r>
          </a:p>
          <a:p>
            <a:endParaRPr lang="tr-TR" dirty="0"/>
          </a:p>
        </p:txBody>
      </p:sp>
    </p:spTree>
    <p:extLst>
      <p:ext uri="{BB962C8B-B14F-4D97-AF65-F5344CB8AC3E}">
        <p14:creationId xmlns:p14="http://schemas.microsoft.com/office/powerpoint/2010/main" val="212796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457200" y="1600200"/>
            <a:ext cx="7931224" cy="4873752"/>
          </a:xfrm>
        </p:spPr>
        <p:txBody>
          <a:bodyPr/>
          <a:lstStyle/>
          <a:p>
            <a:endParaRPr lang="tr-TR" b="1" u="sng" dirty="0" smtClean="0">
              <a:latin typeface="Comic Sans MS" panose="030F0702030302020204" pitchFamily="66" charset="0"/>
            </a:endParaRPr>
          </a:p>
          <a:p>
            <a:endParaRPr lang="tr-TR" b="1" u="sng" dirty="0">
              <a:latin typeface="Comic Sans MS" panose="030F0702030302020204" pitchFamily="66" charset="0"/>
            </a:endParaRPr>
          </a:p>
          <a:p>
            <a:pPr marL="0" indent="0">
              <a:buNone/>
            </a:pPr>
            <a:r>
              <a:rPr lang="tr-TR" sz="2800" b="1" i="1" dirty="0" smtClean="0">
                <a:solidFill>
                  <a:schemeClr val="accent1">
                    <a:lumMod val="75000"/>
                  </a:schemeClr>
                </a:solidFill>
                <a:latin typeface="Comic Sans MS" panose="030F0702030302020204" pitchFamily="66" charset="0"/>
              </a:rPr>
              <a:t>SEVDİĞİNİZ İŞİ YAPARSANIZ, ÖMÜR BOYUNCA ÇALIŞMIŞ SAYILMAZSINIZ…</a:t>
            </a:r>
          </a:p>
          <a:p>
            <a:endParaRPr lang="tr-TR" sz="2800" b="1" i="1" dirty="0">
              <a:solidFill>
                <a:schemeClr val="accent1">
                  <a:lumMod val="75000"/>
                </a:schemeClr>
              </a:solidFill>
              <a:latin typeface="Comic Sans MS" panose="030F0702030302020204" pitchFamily="66" charset="0"/>
            </a:endParaRPr>
          </a:p>
          <a:p>
            <a:pPr marL="0" indent="0">
              <a:buNone/>
            </a:pPr>
            <a:r>
              <a:rPr lang="tr-TR" sz="2800" b="1" i="1" dirty="0" smtClean="0">
                <a:solidFill>
                  <a:schemeClr val="accent1">
                    <a:lumMod val="75000"/>
                  </a:schemeClr>
                </a:solidFill>
                <a:latin typeface="Comic Sans MS" panose="030F0702030302020204" pitchFamily="66" charset="0"/>
              </a:rPr>
              <a:t>SEVDİĞİNİZ İŞİ YAPABİLMENİZ DİLEKLERİMİZLE…</a:t>
            </a:r>
            <a:endParaRPr lang="tr-TR" sz="2800" b="1" i="1" dirty="0">
              <a:solidFill>
                <a:schemeClr val="accent1">
                  <a:lumMod val="75000"/>
                </a:schemeClr>
              </a:solidFill>
              <a:latin typeface="Comic Sans MS" panose="030F0702030302020204" pitchFamily="66" charset="0"/>
            </a:endParaRPr>
          </a:p>
        </p:txBody>
      </p:sp>
    </p:spTree>
    <p:extLst>
      <p:ext uri="{BB962C8B-B14F-4D97-AF65-F5344CB8AC3E}">
        <p14:creationId xmlns:p14="http://schemas.microsoft.com/office/powerpoint/2010/main" val="999340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000" b="1" dirty="0">
                <a:solidFill>
                  <a:schemeClr val="accent1">
                    <a:lumMod val="75000"/>
                  </a:schemeClr>
                </a:solidFill>
                <a:latin typeface="Comic Sans MS" panose="030F0702030302020204" pitchFamily="66" charset="0"/>
              </a:rPr>
              <a:t>SORU: Y</a:t>
            </a:r>
            <a:r>
              <a:rPr lang="tr-TR" sz="2000" b="1" dirty="0" smtClean="0">
                <a:solidFill>
                  <a:schemeClr val="accent1">
                    <a:lumMod val="75000"/>
                  </a:schemeClr>
                </a:solidFill>
                <a:latin typeface="Comic Sans MS" panose="030F0702030302020204" pitchFamily="66" charset="0"/>
              </a:rPr>
              <a:t>APTIĞIM / YAPACAĞIM ALAN SEÇİMİ İLERİDE GERÇEKLEŞTİRECEĞİM MESLEK SEÇİMİNİ NASIL ETKİLER?</a:t>
            </a:r>
            <a:r>
              <a:rPr lang="tr-TR" sz="2000" dirty="0" smtClean="0">
                <a:solidFill>
                  <a:schemeClr val="accent1">
                    <a:lumMod val="75000"/>
                  </a:schemeClr>
                </a:solidFill>
                <a:latin typeface="Comic Sans MS" panose="030F0702030302020204" pitchFamily="66" charset="0"/>
              </a:rPr>
              <a:t/>
            </a:r>
            <a:br>
              <a:rPr lang="tr-TR" sz="2000" dirty="0" smtClean="0">
                <a:solidFill>
                  <a:schemeClr val="accent1">
                    <a:lumMod val="75000"/>
                  </a:schemeClr>
                </a:solidFill>
                <a:latin typeface="Comic Sans MS" panose="030F0702030302020204" pitchFamily="66" charset="0"/>
              </a:rPr>
            </a:br>
            <a:endParaRPr lang="tr-TR" sz="2000" dirty="0">
              <a:solidFill>
                <a:schemeClr val="accent1">
                  <a:lumMod val="75000"/>
                </a:schemeClr>
              </a:solidFill>
              <a:latin typeface="Comic Sans MS" panose="030F0702030302020204" pitchFamily="66" charset="0"/>
            </a:endParaRPr>
          </a:p>
        </p:txBody>
      </p:sp>
      <p:sp>
        <p:nvSpPr>
          <p:cNvPr id="3" name="İçerik Yer Tutucusu 2"/>
          <p:cNvSpPr>
            <a:spLocks noGrp="1"/>
          </p:cNvSpPr>
          <p:nvPr>
            <p:ph sz="quarter" idx="1"/>
          </p:nvPr>
        </p:nvSpPr>
        <p:spPr/>
        <p:txBody>
          <a:bodyPr>
            <a:normAutofit/>
          </a:bodyPr>
          <a:lstStyle/>
          <a:p>
            <a:r>
              <a:rPr lang="tr-TR" dirty="0" smtClean="0">
                <a:latin typeface="Comic Sans MS" panose="030F0702030302020204" pitchFamily="66" charset="0"/>
              </a:rPr>
              <a:t>Lise </a:t>
            </a:r>
            <a:r>
              <a:rPr lang="tr-TR" dirty="0">
                <a:latin typeface="Comic Sans MS" panose="030F0702030302020204" pitchFamily="66" charset="0"/>
              </a:rPr>
              <a:t>çağı bir anlamda mesleki tercihlerin kesinleşmesi ve eyleme dönüştürülmesi için bir hazırlık ve araştırma dönemi olarak nitelendirilmiştir. Lise çağında birey hem kendi yeteneklerini, ilgilerini, kişilik özelliklerini ve beden özelliklerini tanıyacak, hem de tanıdığı ve farkına vardığı özelliklerine uygun bir alanı ve mesleği belirleyecektir.</a:t>
            </a:r>
            <a:br>
              <a:rPr lang="tr-TR" dirty="0">
                <a:latin typeface="Comic Sans MS" panose="030F0702030302020204" pitchFamily="66" charset="0"/>
              </a:rPr>
            </a:br>
            <a:r>
              <a:rPr lang="tr-TR" dirty="0">
                <a:latin typeface="Comic Sans MS" panose="030F0702030302020204" pitchFamily="66" charset="0"/>
              </a:rPr>
              <a:t>Sizin için önemli olan yönelmeyi düşündüğünüz mesleğe en uygun alan belirlemektir. Yeni ÖSS sisteminde her aday mezun olduğu alanla ilgili yüksek öğretim programlarını tercih ettiğinde avantajlı durumdadır. </a:t>
            </a:r>
          </a:p>
          <a:p>
            <a:endParaRPr lang="tr-TR" dirty="0"/>
          </a:p>
        </p:txBody>
      </p:sp>
    </p:spTree>
    <p:extLst>
      <p:ext uri="{BB962C8B-B14F-4D97-AF65-F5344CB8AC3E}">
        <p14:creationId xmlns:p14="http://schemas.microsoft.com/office/powerpoint/2010/main" val="1925613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107504" y="476672"/>
            <a:ext cx="8064896" cy="5997153"/>
          </a:xfrm>
        </p:spPr>
        <p:txBody>
          <a:bodyPr>
            <a:normAutofit fontScale="92500"/>
          </a:bodyPr>
          <a:lstStyle/>
          <a:p>
            <a:r>
              <a:rPr lang="tr-TR" dirty="0">
                <a:latin typeface="Comic Sans MS" panose="030F0702030302020204" pitchFamily="66" charset="0"/>
              </a:rPr>
              <a:t>9. sınıfta alanlardan birine yönelirken;</a:t>
            </a:r>
            <a:br>
              <a:rPr lang="tr-TR" dirty="0">
                <a:latin typeface="Comic Sans MS" panose="030F0702030302020204" pitchFamily="66" charset="0"/>
              </a:rPr>
            </a:br>
            <a:r>
              <a:rPr lang="tr-TR" dirty="0">
                <a:latin typeface="Comic Sans MS" panose="030F0702030302020204" pitchFamily="66" charset="0"/>
              </a:rPr>
              <a:t>” Lise sonrası hedeflerime uygun mu?</a:t>
            </a:r>
            <a:br>
              <a:rPr lang="tr-TR" dirty="0">
                <a:latin typeface="Comic Sans MS" panose="030F0702030302020204" pitchFamily="66" charset="0"/>
              </a:rPr>
            </a:br>
            <a:r>
              <a:rPr lang="tr-TR" dirty="0">
                <a:latin typeface="Comic Sans MS" panose="030F0702030302020204" pitchFamily="66" charset="0"/>
              </a:rPr>
              <a:t>” Benim meslek alanıma uygun mu?</a:t>
            </a:r>
            <a:br>
              <a:rPr lang="tr-TR" dirty="0">
                <a:latin typeface="Comic Sans MS" panose="030F0702030302020204" pitchFamily="66" charset="0"/>
              </a:rPr>
            </a:br>
            <a:r>
              <a:rPr lang="tr-TR" dirty="0">
                <a:latin typeface="Comic Sans MS" panose="030F0702030302020204" pitchFamily="66" charset="0"/>
              </a:rPr>
              <a:t>” Seçeceğim alanda başarılı olabilecek miyim?</a:t>
            </a:r>
            <a:br>
              <a:rPr lang="tr-TR" dirty="0">
                <a:latin typeface="Comic Sans MS" panose="030F0702030302020204" pitchFamily="66" charset="0"/>
              </a:rPr>
            </a:br>
            <a:endParaRPr lang="tr-TR" dirty="0" smtClean="0">
              <a:latin typeface="Comic Sans MS" panose="030F0702030302020204" pitchFamily="66" charset="0"/>
            </a:endParaRPr>
          </a:p>
          <a:p>
            <a:r>
              <a:rPr lang="tr-TR" dirty="0" smtClean="0">
                <a:latin typeface="Comic Sans MS" panose="030F0702030302020204" pitchFamily="66" charset="0"/>
              </a:rPr>
              <a:t>Yukarıdaki </a:t>
            </a:r>
            <a:r>
              <a:rPr lang="tr-TR" dirty="0">
                <a:latin typeface="Comic Sans MS" panose="030F0702030302020204" pitchFamily="66" charset="0"/>
              </a:rPr>
              <a:t>belirtilen soruların yanıtlarından eminseniz uygun alanı bulmuşsunuz demektir. Seçtiğiniz alanla ilgili kararların ne kadar önemli olduğunu </a:t>
            </a:r>
            <a:r>
              <a:rPr lang="tr-TR" dirty="0" smtClean="0">
                <a:latin typeface="Comic Sans MS" panose="030F0702030302020204" pitchFamily="66" charset="0"/>
              </a:rPr>
              <a:t>üniversite </a:t>
            </a:r>
            <a:r>
              <a:rPr lang="tr-TR" dirty="0">
                <a:latin typeface="Comic Sans MS" panose="030F0702030302020204" pitchFamily="66" charset="0"/>
              </a:rPr>
              <a:t>sınavına girerken daha çok hissedeceksiniz. Eğer bir mesleğe karar vermişseniz uygun alanı bulmak hiç de zor değildir. Ancak bir meslek seçimi yapmamışsanız ya da kararsızsanız seçeceğiniz alan, yaşamınızla, yetenek ve ilgilerinizle, başarı durumunuzla çelişmemelidir. Bir meslek alanı belirleyebilmişseniz de alan seçiminde yanılmazsınız. Ancak kendiniz hakkında gerçekçi bilgileriniz ve gelecekle ilgili ciddi planlarınız yoksa seçeceğiniz alan ileride pişman olmanıza neden olabilir.</a:t>
            </a:r>
          </a:p>
        </p:txBody>
      </p:sp>
    </p:spTree>
    <p:extLst>
      <p:ext uri="{BB962C8B-B14F-4D97-AF65-F5344CB8AC3E}">
        <p14:creationId xmlns:p14="http://schemas.microsoft.com/office/powerpoint/2010/main" val="3158880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0" y="260350"/>
            <a:ext cx="8244408" cy="6213475"/>
          </a:xfrm>
        </p:spPr>
        <p:txBody>
          <a:bodyPr>
            <a:normAutofit/>
          </a:bodyPr>
          <a:lstStyle/>
          <a:p>
            <a:endParaRPr lang="tr-TR" dirty="0" smtClean="0">
              <a:latin typeface="Comic Sans MS" panose="030F0702030302020204" pitchFamily="66" charset="0"/>
            </a:endParaRPr>
          </a:p>
          <a:p>
            <a:r>
              <a:rPr lang="tr-TR" dirty="0" smtClean="0">
                <a:latin typeface="Comic Sans MS" panose="030F0702030302020204" pitchFamily="66" charset="0"/>
              </a:rPr>
              <a:t>Meslek </a:t>
            </a:r>
            <a:r>
              <a:rPr lang="tr-TR" dirty="0">
                <a:latin typeface="Comic Sans MS" panose="030F0702030302020204" pitchFamily="66" charset="0"/>
              </a:rPr>
              <a:t>seçiminde 9.sınıfın özel bir önemi vardır. Bu yıllarda yapılan bir seçimin yaşamın ileriki yıllarını derinden etkileyeceği unutulmamalıdır. Bugün verilecek doğru karar, ileride mutlu bir yaşam sürdürmeyi sağlarken, bugün verilecek yanlış karar, ileride hep arayış içerisinde olan, enerjisini hep bu yöne çevirmiş, ya da bu mücadeleyi veremeyecek kadar yorulmuş, bezmiş insanlar yaratacaktır. Günümüzde, mesleğini sevmediği için doyumsuzluk yaşayan ve iç dengesini yitiren birçok insan var. Çünkü zorlanarak yapılan meslek, depresyon, iş veriminde düşüş, dikkatsizlik, isteksizlik, başarısızlık, başarısızlığın getirdiği mutsuzluk, iştahsızlık, uykusuzluk, çevreyle iletişim bozukluğu gibi ciddi boyutlu rahatsızlıklar yaratıyor. </a:t>
            </a:r>
          </a:p>
        </p:txBody>
      </p:sp>
    </p:spTree>
    <p:extLst>
      <p:ext uri="{BB962C8B-B14F-4D97-AF65-F5344CB8AC3E}">
        <p14:creationId xmlns:p14="http://schemas.microsoft.com/office/powerpoint/2010/main" val="3327251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0" y="764704"/>
            <a:ext cx="8316416" cy="5709121"/>
          </a:xfrm>
        </p:spPr>
        <p:txBody>
          <a:bodyPr>
            <a:normAutofit/>
          </a:bodyPr>
          <a:lstStyle/>
          <a:p>
            <a:endParaRPr lang="tr-TR" dirty="0" smtClean="0"/>
          </a:p>
          <a:p>
            <a:r>
              <a:rPr lang="tr-TR" dirty="0" smtClean="0">
                <a:latin typeface="Comic Sans MS" panose="030F0702030302020204" pitchFamily="66" charset="0"/>
              </a:rPr>
              <a:t>Tüm </a:t>
            </a:r>
            <a:r>
              <a:rPr lang="tr-TR" dirty="0">
                <a:latin typeface="Comic Sans MS" panose="030F0702030302020204" pitchFamily="66" charset="0"/>
              </a:rPr>
              <a:t>bunların sonucunda da insan kendini değersizleştirebiliyor. Kendini değersizleştirme, kendini işe yaramaz ve beceriksiz hissetme duygusu ise insanı oldukça fazla yıpratıyor. Bu yüzden kişinin eşiyle, çocuğuyla, dostlarıyla ve tabii ki iş yerindeki arkadaşlarıyla ilişkileri bozulabiliyor. Öğrencilik hayatında Matematik, Fen Bilgisi gibi sayısal yetenek gerektiren derslerden geçer tek not alamayan bir öğrencinin, toplum yüceltiyor, annem babam seviyor diye “Tıp doktoru ya da mühendis” olmak istemesi kişinin kendi kendisiyle yabancılaşmasına bir örnektir.</a:t>
            </a:r>
            <a:br>
              <a:rPr lang="tr-TR" dirty="0">
                <a:latin typeface="Comic Sans MS" panose="030F0702030302020204" pitchFamily="66" charset="0"/>
              </a:rPr>
            </a:br>
            <a:endParaRPr lang="tr-TR" dirty="0">
              <a:latin typeface="Comic Sans MS" panose="030F0702030302020204" pitchFamily="66" charset="0"/>
            </a:endParaRPr>
          </a:p>
        </p:txBody>
      </p:sp>
    </p:spTree>
    <p:extLst>
      <p:ext uri="{BB962C8B-B14F-4D97-AF65-F5344CB8AC3E}">
        <p14:creationId xmlns:p14="http://schemas.microsoft.com/office/powerpoint/2010/main" val="3561129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0" y="476250"/>
            <a:ext cx="8101013" cy="5997575"/>
          </a:xfrm>
        </p:spPr>
        <p:txBody>
          <a:bodyPr>
            <a:normAutofit/>
          </a:bodyPr>
          <a:lstStyle/>
          <a:p>
            <a:endParaRPr lang="tr-TR" dirty="0" smtClean="0"/>
          </a:p>
          <a:p>
            <a:r>
              <a:rPr lang="tr-TR" dirty="0" smtClean="0">
                <a:latin typeface="Comic Sans MS" panose="030F0702030302020204" pitchFamily="66" charset="0"/>
              </a:rPr>
              <a:t>9</a:t>
            </a:r>
            <a:r>
              <a:rPr lang="tr-TR" dirty="0">
                <a:latin typeface="Comic Sans MS" panose="030F0702030302020204" pitchFamily="66" charset="0"/>
              </a:rPr>
              <a:t>. sınıfta öğrencinin bir alana yönelmesi salt başarı durumuyla ilgili olmadığı, aslında onun meslek seçimi ile ilgili olduğunu anlamak gerekir. Bazılarımızın yorumladığı gibi ” çalışkanların sayısala, tembellerin Türkçe-matematik alanına” yöneldiği biçimde olmaması gerekir. Başkalarının inançları ve ön yargıları değil kendinizin ilgi ve yeteneklerinize ve mesleki olgunluk düzeyinize uygun olması gerekmektedir. Bir alana yönelmede ölçüt öğrencinin kendisi olmalıdır. Anne ve baba için önemli olan, toplumca “kariyeri yüksek” olduğu belirtilen bir meslekten çok; kendinizi gerçekleştirebileceğiniz, mutlu ve başarılı olabileceğiniz bir mesleğinizin olması önemlidir.</a:t>
            </a:r>
            <a:br>
              <a:rPr lang="tr-TR" dirty="0">
                <a:latin typeface="Comic Sans MS" panose="030F0702030302020204" pitchFamily="66" charset="0"/>
              </a:rPr>
            </a:br>
            <a:endParaRPr lang="tr-TR" dirty="0">
              <a:latin typeface="Comic Sans MS" panose="030F0702030302020204" pitchFamily="66" charset="0"/>
            </a:endParaRPr>
          </a:p>
        </p:txBody>
      </p:sp>
    </p:spTree>
    <p:extLst>
      <p:ext uri="{BB962C8B-B14F-4D97-AF65-F5344CB8AC3E}">
        <p14:creationId xmlns:p14="http://schemas.microsoft.com/office/powerpoint/2010/main" val="1669566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457200" y="1600200"/>
            <a:ext cx="7715200" cy="4873752"/>
          </a:xfrm>
        </p:spPr>
        <p:txBody>
          <a:bodyPr/>
          <a:lstStyle/>
          <a:p>
            <a:endParaRPr lang="tr-TR" dirty="0" smtClean="0">
              <a:latin typeface="Comic Sans MS" panose="030F0702030302020204" pitchFamily="66" charset="0"/>
            </a:endParaRPr>
          </a:p>
          <a:p>
            <a:r>
              <a:rPr lang="tr-TR" dirty="0" smtClean="0">
                <a:latin typeface="Comic Sans MS" panose="030F0702030302020204" pitchFamily="66" charset="0"/>
              </a:rPr>
              <a:t>Mesleğin </a:t>
            </a:r>
            <a:r>
              <a:rPr lang="tr-TR" dirty="0">
                <a:latin typeface="Comic Sans MS" panose="030F0702030302020204" pitchFamily="66" charset="0"/>
              </a:rPr>
              <a:t>seçilmesi sorumluluğu size aittir. Bu sorumluluğu başkaları üzerine almamalıdır. Başkalarından yardım alınabilir; rehber öğretmenin, öğretmenlerin, anne ve babanızın görüşleri de önemlidir. Ancak seçimin olumlu ve olumsuz sonuçlarından en fazla kendinizin etkileneceğini unutmamak gerekir!</a:t>
            </a:r>
          </a:p>
          <a:p>
            <a:endParaRPr lang="tr-TR" dirty="0">
              <a:latin typeface="Comic Sans MS" panose="030F0702030302020204" pitchFamily="66" charset="0"/>
            </a:endParaRPr>
          </a:p>
        </p:txBody>
      </p:sp>
    </p:spTree>
    <p:extLst>
      <p:ext uri="{BB962C8B-B14F-4D97-AF65-F5344CB8AC3E}">
        <p14:creationId xmlns:p14="http://schemas.microsoft.com/office/powerpoint/2010/main" val="1737973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858218"/>
          </a:xfrm>
        </p:spPr>
        <p:txBody>
          <a:bodyPr>
            <a:normAutofit/>
          </a:bodyPr>
          <a:lstStyle/>
          <a:p>
            <a:r>
              <a:rPr lang="tr-TR" sz="2400" dirty="0"/>
              <a:t/>
            </a:r>
            <a:br>
              <a:rPr lang="tr-TR" sz="2400" dirty="0"/>
            </a:br>
            <a:r>
              <a:rPr lang="tr-TR" sz="2400" b="1" dirty="0" smtClean="0">
                <a:solidFill>
                  <a:schemeClr val="accent1">
                    <a:lumMod val="75000"/>
                  </a:schemeClr>
                </a:solidFill>
                <a:latin typeface="Comic Sans MS" panose="030F0702030302020204" pitchFamily="66" charset="0"/>
              </a:rPr>
              <a:t>soru: </a:t>
            </a:r>
            <a:r>
              <a:rPr lang="tr-TR" sz="2400" b="1" dirty="0">
                <a:solidFill>
                  <a:schemeClr val="accent1">
                    <a:lumMod val="75000"/>
                  </a:schemeClr>
                </a:solidFill>
                <a:latin typeface="Comic Sans MS" panose="030F0702030302020204" pitchFamily="66" charset="0"/>
              </a:rPr>
              <a:t>M</a:t>
            </a:r>
            <a:r>
              <a:rPr lang="tr-TR" sz="2400" b="1" dirty="0" smtClean="0">
                <a:solidFill>
                  <a:schemeClr val="accent1">
                    <a:lumMod val="75000"/>
                  </a:schemeClr>
                </a:solidFill>
                <a:latin typeface="Comic Sans MS" panose="030F0702030302020204" pitchFamily="66" charset="0"/>
              </a:rPr>
              <a:t>ESLEĞİMİ SEÇERKEN HANGİ AŞAMALARI TAKİP ETMEM GEREKİR?</a:t>
            </a:r>
            <a:r>
              <a:rPr lang="tr-TR" sz="2400" dirty="0" smtClean="0">
                <a:solidFill>
                  <a:schemeClr val="accent1">
                    <a:lumMod val="75000"/>
                  </a:schemeClr>
                </a:solidFill>
                <a:latin typeface="Comic Sans MS" panose="030F0702030302020204" pitchFamily="66" charset="0"/>
              </a:rPr>
              <a:t/>
            </a:r>
            <a:br>
              <a:rPr lang="tr-TR" sz="2400" dirty="0" smtClean="0">
                <a:solidFill>
                  <a:schemeClr val="accent1">
                    <a:lumMod val="75000"/>
                  </a:schemeClr>
                </a:solidFill>
                <a:latin typeface="Comic Sans MS" panose="030F0702030302020204" pitchFamily="66" charset="0"/>
              </a:rPr>
            </a:br>
            <a:endParaRPr lang="tr-TR" sz="2400" dirty="0">
              <a:solidFill>
                <a:schemeClr val="accent1">
                  <a:lumMod val="75000"/>
                </a:schemeClr>
              </a:solidFill>
              <a:latin typeface="Comic Sans MS" panose="030F0702030302020204" pitchFamily="66" charset="0"/>
            </a:endParaRP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r>
              <a:rPr lang="tr-TR" dirty="0" smtClean="0">
                <a:latin typeface="Comic Sans MS" panose="030F0702030302020204" pitchFamily="66" charset="0"/>
              </a:rPr>
              <a:t>Birey</a:t>
            </a:r>
            <a:r>
              <a:rPr lang="tr-TR" dirty="0">
                <a:latin typeface="Comic Sans MS" panose="030F0702030302020204" pitchFamily="66" charset="0"/>
              </a:rPr>
              <a:t>, meslek seçiminden önce başlıca dört konuyu iyi bilmek zorundadır.</a:t>
            </a:r>
          </a:p>
          <a:p>
            <a:endParaRPr lang="tr-TR" dirty="0"/>
          </a:p>
        </p:txBody>
      </p:sp>
    </p:spTree>
    <p:extLst>
      <p:ext uri="{BB962C8B-B14F-4D97-AF65-F5344CB8AC3E}">
        <p14:creationId xmlns:p14="http://schemas.microsoft.com/office/powerpoint/2010/main" val="28100490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85</TotalTime>
  <Words>1162</Words>
  <Application>Microsoft Office PowerPoint</Application>
  <PresentationFormat>Ekran Gösterisi (4:3)</PresentationFormat>
  <Paragraphs>55</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Cumba</vt:lpstr>
      <vt:lpstr>PowerPoint Sunusu</vt:lpstr>
      <vt:lpstr>      SORU: MESLEK SEÇİMİ NEDEN ÖNEMLİDİR?  </vt:lpstr>
      <vt:lpstr>SORU: YAPTIĞIM / YAPACAĞIM ALAN SEÇİMİ İLERİDE GERÇEKLEŞTİRECEĞİM MESLEK SEÇİMİNİ NASIL ETKİLER? </vt:lpstr>
      <vt:lpstr>PowerPoint Sunusu</vt:lpstr>
      <vt:lpstr>PowerPoint Sunusu</vt:lpstr>
      <vt:lpstr>PowerPoint Sunusu</vt:lpstr>
      <vt:lpstr>PowerPoint Sunusu</vt:lpstr>
      <vt:lpstr>PowerPoint Sunusu</vt:lpstr>
      <vt:lpstr> soru: MESLEĞİMİ SEÇERKEN HANGİ AŞAMALARI TAKİP ETMEM GEREKİR? </vt:lpstr>
      <vt:lpstr> 1. KENDİNİZLE İLGİLİ BİLGİ SAHİBİ OLMALISINIZ: </vt:lpstr>
      <vt:lpstr>2. SEÇMEYİ DÜŞÜNDÜĞÜNÜZ MESLEK KONUSUNDA BİLGİ SAHİBİ OLMALISINIZ: </vt:lpstr>
      <vt:lpstr>  3. SİZİ, SEÇTİĞİNİZ MESLEĞE HAZIRLAYAN YÜKSEK ÖĞRETİM KURUMLARI HAKKINDA BİLGİ SAHİBİ OLMALISINIZ: </vt:lpstr>
      <vt:lpstr>SORU: MESLEK SEÇERKEN NELERE DİKKAT ETMELİYİM? </vt:lpstr>
      <vt:lpstr>PowerPoint Sunusu</vt:lpstr>
      <vt:lpstr>PowerPoint Sunusu</vt:lpstr>
      <vt:lpstr>SORU: MESLEK SEÇİMİNDE KİŞİLİĞİN ROLÜ NEDİR? </vt:lpstr>
      <vt:lpstr>SORU: BEN NELER YAPABİLİRİM? (YETENEKLERİM) </vt:lpstr>
      <vt:lpstr>SORU: BEN NELER YAPMAKTAN HOŞLANIYORUM? (İLGİLERİM) </vt:lpstr>
      <vt:lpstr>SORU: MESLEKLER HAKKINDA KİMDEN VE NEREDEN BİLGİ EDİNEBİLİRİM?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ogr1</dc:creator>
  <cp:lastModifiedBy>ogr1</cp:lastModifiedBy>
  <cp:revision>10</cp:revision>
  <dcterms:created xsi:type="dcterms:W3CDTF">2017-03-21T11:56:12Z</dcterms:created>
  <dcterms:modified xsi:type="dcterms:W3CDTF">2017-03-22T10:34:35Z</dcterms:modified>
</cp:coreProperties>
</file>